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6" r:id="rId4"/>
  </p:sldMasterIdLst>
  <p:sldIdLst>
    <p:sldId id="257" r:id="rId5"/>
    <p:sldId id="258" r:id="rId6"/>
    <p:sldId id="259" r:id="rId7"/>
    <p:sldId id="260" r:id="rId8"/>
    <p:sldId id="264" r:id="rId9"/>
    <p:sldId id="265" r:id="rId10"/>
    <p:sldId id="261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21E448-A65E-48A5-9B07-43C3255BFC73}" v="68" dt="2020-05-28T21:33:19.2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346230"/>
            <a:ext cx="6253317" cy="250442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</a:rPr>
              <a:t>The Jewelry and Craft Project</a:t>
            </a:r>
            <a:br>
              <a:rPr lang="en-US" sz="6000" dirty="0">
                <a:solidFill>
                  <a:srgbClr val="C00000"/>
                </a:solidFill>
              </a:rPr>
            </a:br>
            <a:endParaRPr lang="en-US" sz="6000" dirty="0">
              <a:solidFill>
                <a:srgbClr val="C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2334828"/>
            <a:ext cx="6253317" cy="4437448"/>
          </a:xfrm>
        </p:spPr>
        <p:txBody>
          <a:bodyPr>
            <a:normAutofit/>
          </a:bodyPr>
          <a:lstStyle/>
          <a:p>
            <a:r>
              <a:rPr lang="en-US" sz="1050">
                <a:solidFill>
                  <a:schemeClr val="accent3">
                    <a:lumMod val="75000"/>
                  </a:schemeClr>
                </a:solidFill>
              </a:rPr>
              <a:t>Our sponsors</a:t>
            </a:r>
            <a:endParaRPr lang="en-US" sz="105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Picture 4" descr="A picture containing building, sitting, bench, side&#10;&#10;Description automatically generated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11CC3834-F899-430F-81FB-CC6207828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611" y="2714590"/>
            <a:ext cx="1944689" cy="169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1027" name="Picture 3" descr="Hispanic Outreach Center Logo">
            <a:extLst>
              <a:ext uri="{FF2B5EF4-FFF2-40B4-BE49-F238E27FC236}">
                <a16:creationId xmlns:a16="http://schemas.microsoft.com/office/drawing/2014/main" id="{A010617D-4D9B-42CB-ABDE-4FAD8D0F1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895" y="2973178"/>
            <a:ext cx="980618" cy="129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AC75C70-1F60-41C6-B80E-181802BF92D0}"/>
              </a:ext>
            </a:extLst>
          </p:cNvPr>
          <p:cNvSpPr/>
          <p:nvPr/>
        </p:nvSpPr>
        <p:spPr>
          <a:xfrm>
            <a:off x="5427754" y="5514733"/>
            <a:ext cx="5702261" cy="91560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</a:rPr>
              <a:t>Virginia Obando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</a:rPr>
              <a:t>Family Advocate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</a:rPr>
              <a:t>Intercultural Advocacy Institute</a:t>
            </a:r>
          </a:p>
        </p:txBody>
      </p:sp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892168"/>
          </a:xfrm>
        </p:spPr>
        <p:txBody>
          <a:bodyPr anchor="ctr">
            <a:normAutofit/>
          </a:bodyPr>
          <a:lstStyle/>
          <a:p>
            <a:pPr lvl="0"/>
            <a:r>
              <a:rPr lang="en-US" sz="4900" dirty="0">
                <a:solidFill>
                  <a:srgbClr val="FFFF00"/>
                </a:solidFill>
              </a:rPr>
              <a:t>Women belong in all places where decisions are being made. … It shouldn't be that women are the exception</a:t>
            </a:r>
            <a:r>
              <a:rPr lang="en-US" sz="4800" i="1" dirty="0">
                <a:solidFill>
                  <a:srgbClr val="FFFF00"/>
                </a:solidFill>
              </a:rPr>
              <a:t>..”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5225240"/>
            <a:ext cx="100584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- </a:t>
            </a:r>
            <a:r>
              <a:rPr lang="en-US" i="1" dirty="0">
                <a:solidFill>
                  <a:schemeClr val="bg1"/>
                </a:solidFill>
              </a:rPr>
              <a:t>Ruth Bader Ginsburg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14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E4B96-21CD-4C4B-8C2D-C2C8D7957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257176"/>
            <a:ext cx="3517567" cy="6442770"/>
          </a:xfrm>
        </p:spPr>
        <p:txBody>
          <a:bodyPr>
            <a:noAutofit/>
          </a:bodyPr>
          <a:lstStyle/>
          <a:p>
            <a:r>
              <a:rPr lang="en-US" sz="4000" dirty="0"/>
              <a:t>Fall 2019 and Spring 2020 were Seasons full of work. Our participants have shown their skills in many ways.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 </a:t>
            </a:r>
          </a:p>
        </p:txBody>
      </p:sp>
      <p:pic>
        <p:nvPicPr>
          <p:cNvPr id="6" name="Content Placeholder 5" descr="A group of people sitting at a table with a red flower&#10;&#10;Description automatically generated">
            <a:extLst>
              <a:ext uri="{FF2B5EF4-FFF2-40B4-BE49-F238E27FC236}">
                <a16:creationId xmlns:a16="http://schemas.microsoft.com/office/drawing/2014/main" id="{840E5581-5D10-40EC-BC03-1F53E092EE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19" y="0"/>
            <a:ext cx="3295050" cy="41338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51FD9-B83F-475D-982F-0393CE3BF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24660" y="4813996"/>
            <a:ext cx="3517567" cy="18859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The community has participated supporting this event, not only buying their goods also providing music and entertainment.</a:t>
            </a:r>
          </a:p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It is Inspiring!</a:t>
            </a:r>
          </a:p>
        </p:txBody>
      </p:sp>
      <p:pic>
        <p:nvPicPr>
          <p:cNvPr id="8" name="Picture 7" descr="A picture containing items, toy, table, small&#10;&#10;Description automatically generated">
            <a:extLst>
              <a:ext uri="{FF2B5EF4-FFF2-40B4-BE49-F238E27FC236}">
                <a16:creationId xmlns:a16="http://schemas.microsoft.com/office/drawing/2014/main" id="{9521A6F1-6D8A-4138-A53F-49AE597B8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7243" y="3133717"/>
            <a:ext cx="4088010" cy="336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49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81E30-770C-4C06-B15D-22A693405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Happiness and comfort have been successfully reached</a:t>
            </a:r>
          </a:p>
        </p:txBody>
      </p:sp>
      <p:pic>
        <p:nvPicPr>
          <p:cNvPr id="6" name="Content Placeholder 5" descr="A picture containing person, clothing, woman, young&#10;&#10;Description automatically generated">
            <a:extLst>
              <a:ext uri="{FF2B5EF4-FFF2-40B4-BE49-F238E27FC236}">
                <a16:creationId xmlns:a16="http://schemas.microsoft.com/office/drawing/2014/main" id="{67A685C9-5571-4C39-BD33-F5CFC4787A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0527" y="2431755"/>
            <a:ext cx="3928267" cy="2946200"/>
          </a:xfrm>
        </p:spPr>
      </p:pic>
      <p:pic>
        <p:nvPicPr>
          <p:cNvPr id="8" name="Content Placeholder 7" descr="A picture containing holding, man, board, young&#10;&#10;Description automatically generated">
            <a:extLst>
              <a:ext uri="{FF2B5EF4-FFF2-40B4-BE49-F238E27FC236}">
                <a16:creationId xmlns:a16="http://schemas.microsoft.com/office/drawing/2014/main" id="{13380B06-CA24-48F2-9001-DDBD41DD90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78341" y="2431756"/>
            <a:ext cx="3928267" cy="2946200"/>
          </a:xfrm>
        </p:spPr>
      </p:pic>
    </p:spTree>
    <p:extLst>
      <p:ext uri="{BB962C8B-B14F-4D97-AF65-F5344CB8AC3E}">
        <p14:creationId xmlns:p14="http://schemas.microsoft.com/office/powerpoint/2010/main" val="216365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5472B-9CCA-45DD-9E0A-03C098EE8D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48" b="42083"/>
          <a:stretch/>
        </p:blipFill>
        <p:spPr>
          <a:xfrm>
            <a:off x="15" y="10"/>
            <a:ext cx="12191985" cy="4578340"/>
          </a:xfrm>
          <a:prstGeom prst="rect">
            <a:avLst/>
          </a:prstGeom>
          <a:noFill/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D3C88B15-6B83-4E18-86BD-64F5C410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578349"/>
            <a:ext cx="10113645" cy="1127125"/>
          </a:xfrm>
        </p:spPr>
        <p:txBody>
          <a:bodyPr/>
          <a:lstStyle/>
          <a:p>
            <a:pPr algn="ctr"/>
            <a:r>
              <a:rPr lang="en-US" sz="3200" dirty="0"/>
              <a:t>The participants are regularly attending to our classes through every season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518EB9D-FD7F-4164-A927-1542EC6D6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5807430"/>
            <a:ext cx="10113264" cy="57432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/>
              <a:t>Six new participants in both seasons have increased. They are learning from the assigned team leaders in order to expand the learning process.</a:t>
            </a:r>
          </a:p>
          <a:p>
            <a:pPr algn="ctr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383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E9BDF-7094-4A96-A487-75EB237A9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251445"/>
            <a:ext cx="3517567" cy="2628914"/>
          </a:xfrm>
        </p:spPr>
        <p:txBody>
          <a:bodyPr>
            <a:noAutofit/>
          </a:bodyPr>
          <a:lstStyle/>
          <a:p>
            <a:pPr algn="ctr"/>
            <a:r>
              <a:rPr lang="en-US" sz="2200" dirty="0">
                <a:solidFill>
                  <a:srgbClr val="FFFF00"/>
                </a:solidFill>
              </a:rPr>
              <a:t>The leadership of the participants is crucial in the learning process. Veronica and Carolina have demonstrated outstanding leader skills of the Jewelry Program </a:t>
            </a:r>
            <a:br>
              <a:rPr lang="en-US" sz="2200" dirty="0">
                <a:solidFill>
                  <a:srgbClr val="FFFF00"/>
                </a:solidFill>
              </a:rPr>
            </a:br>
            <a:r>
              <a:rPr lang="en-US" sz="2200" dirty="0">
                <a:solidFill>
                  <a:srgbClr val="FFFF00"/>
                </a:solidFill>
              </a:rPr>
              <a:t>2019-2020.</a:t>
            </a:r>
          </a:p>
        </p:txBody>
      </p:sp>
      <p:pic>
        <p:nvPicPr>
          <p:cNvPr id="6" name="Content Placeholder 5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BD502D2C-C23E-4BEB-AC83-061C0A125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632" y="3429000"/>
            <a:ext cx="2567597" cy="327092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3F0F4-A9D8-4D23-9DF2-2ACBD6EAAE3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25000" lnSpcReduction="20000"/>
          </a:bodyPr>
          <a:lstStyle/>
          <a:p>
            <a:pPr algn="ctr"/>
            <a:endParaRPr lang="en-US" sz="4300" dirty="0">
              <a:latin typeface="+mj-lt"/>
            </a:endParaRPr>
          </a:p>
          <a:p>
            <a:pPr algn="ctr"/>
            <a:r>
              <a:rPr lang="en-US" sz="6400" dirty="0">
                <a:latin typeface="+mj-lt"/>
              </a:rPr>
              <a:t>New Skills were developed during classes.</a:t>
            </a:r>
          </a:p>
          <a:p>
            <a:pPr algn="ctr"/>
            <a:r>
              <a:rPr lang="en-US" sz="6400" dirty="0">
                <a:latin typeface="+mj-lt"/>
              </a:rPr>
              <a:t>They have learned how to sew their own blouses and decorating them with embroidered flowers made by themselves as well.</a:t>
            </a:r>
          </a:p>
          <a:p>
            <a:pPr algn="ctr"/>
            <a:r>
              <a:rPr lang="en-US" sz="6400" dirty="0">
                <a:latin typeface="+mj-lt"/>
              </a:rPr>
              <a:t>They have participating also in local fairs from churches that provides the healthy space for our participants.</a:t>
            </a:r>
          </a:p>
          <a:p>
            <a:endParaRPr lang="en-US" sz="2400" dirty="0"/>
          </a:p>
          <a:p>
            <a:endParaRPr lang="en-US" dirty="0"/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pic>
        <p:nvPicPr>
          <p:cNvPr id="8" name="Picture 7" descr="A picture containing laying, lying, bed, woman&#10;&#10;Description automatically generated">
            <a:extLst>
              <a:ext uri="{FF2B5EF4-FFF2-40B4-BE49-F238E27FC236}">
                <a16:creationId xmlns:a16="http://schemas.microsoft.com/office/drawing/2014/main" id="{97013687-55C9-46C4-84FD-35C7BEED3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5271" y="680245"/>
            <a:ext cx="3031364" cy="2061895"/>
          </a:xfrm>
          <a:prstGeom prst="rect">
            <a:avLst/>
          </a:prstGeom>
        </p:spPr>
      </p:pic>
      <p:pic>
        <p:nvPicPr>
          <p:cNvPr id="10" name="Picture 9" descr="A close up of a womans face&#10;&#10;Description automatically generated">
            <a:extLst>
              <a:ext uri="{FF2B5EF4-FFF2-40B4-BE49-F238E27FC236}">
                <a16:creationId xmlns:a16="http://schemas.microsoft.com/office/drawing/2014/main" id="{56F79364-36EC-485B-B7F1-39AC88326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95846" y="623374"/>
            <a:ext cx="2975427" cy="223157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C4ED5D0-360B-4E7A-9703-6CD37EFB1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058" y="3429000"/>
            <a:ext cx="3163817" cy="317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880B998-F0A3-467C-ADF4-6C2143DEB974}"/>
              </a:ext>
            </a:extLst>
          </p:cNvPr>
          <p:cNvSpPr/>
          <p:nvPr/>
        </p:nvSpPr>
        <p:spPr>
          <a:xfrm>
            <a:off x="5520005" y="2880359"/>
            <a:ext cx="2061896" cy="34651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Veronica </a:t>
            </a:r>
            <a:r>
              <a:rPr lang="en-US" dirty="0" err="1"/>
              <a:t>Tejamanil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F19AAA-E856-416F-8F67-61A2272455F8}"/>
              </a:ext>
            </a:extLst>
          </p:cNvPr>
          <p:cNvSpPr/>
          <p:nvPr/>
        </p:nvSpPr>
        <p:spPr>
          <a:xfrm>
            <a:off x="8867774" y="2880359"/>
            <a:ext cx="2231571" cy="33594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Carolina  </a:t>
            </a:r>
            <a:r>
              <a:rPr lang="en-US" dirty="0" err="1"/>
              <a:t>Espitia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048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974C6-9EDE-481A-89D1-685BE996F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51647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accent3">
                    <a:lumMod val="75000"/>
                  </a:schemeClr>
                </a:solidFill>
              </a:rPr>
              <a:t>ATTENDANCE REPORT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E963CF-E11D-4CF0-B804-AD076DDC1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3955" y="1914525"/>
            <a:ext cx="4639736" cy="736282"/>
          </a:xfrm>
        </p:spPr>
        <p:txBody>
          <a:bodyPr>
            <a:normAutofit fontScale="25000" lnSpcReduction="20000"/>
          </a:bodyPr>
          <a:lstStyle/>
          <a:p>
            <a:pPr algn="ctr"/>
            <a:endParaRPr lang="en-US" sz="2800" b="1" dirty="0"/>
          </a:p>
          <a:p>
            <a:pPr algn="ctr"/>
            <a:r>
              <a:rPr lang="en-US" sz="14000" b="1" dirty="0">
                <a:solidFill>
                  <a:schemeClr val="accent3">
                    <a:lumMod val="75000"/>
                  </a:schemeClr>
                </a:solidFill>
              </a:rPr>
              <a:t>FALL 2019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8A6B0E-26BE-443D-8423-C1DBFCBE3C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5944" y="1914525"/>
            <a:ext cx="4639736" cy="736282"/>
          </a:xfrm>
        </p:spPr>
        <p:txBody>
          <a:bodyPr>
            <a:noAutofit/>
          </a:bodyPr>
          <a:lstStyle/>
          <a:p>
            <a:pPr algn="ctr"/>
            <a:r>
              <a:rPr lang="en-US" sz="3500" b="1" dirty="0">
                <a:solidFill>
                  <a:schemeClr val="accent3">
                    <a:lumMod val="75000"/>
                  </a:schemeClr>
                </a:solidFill>
              </a:rPr>
              <a:t>SPRING 2020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39D894-3B28-4A60-98D4-7E59F73E5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5944" y="2618229"/>
            <a:ext cx="4639736" cy="3299652"/>
          </a:xfrm>
        </p:spPr>
        <p:txBody>
          <a:bodyPr>
            <a:noAutofit/>
          </a:bodyPr>
          <a:lstStyle/>
          <a:p>
            <a:r>
              <a:rPr lang="en-US" sz="1400" dirty="0"/>
              <a:t>Total Classes 	</a:t>
            </a:r>
            <a:r>
              <a:rPr lang="en-US" sz="1400" b="1" dirty="0"/>
              <a:t>31 </a:t>
            </a:r>
            <a:r>
              <a:rPr lang="en-US" sz="1400" dirty="0"/>
              <a:t>              </a:t>
            </a:r>
            <a:r>
              <a:rPr lang="en-US" sz="1400" b="1" dirty="0">
                <a:highlight>
                  <a:srgbClr val="FFFF00"/>
                </a:highlight>
              </a:rPr>
              <a:t>Attended 19</a:t>
            </a:r>
          </a:p>
          <a:p>
            <a:r>
              <a:rPr lang="en-US" sz="1200" dirty="0"/>
              <a:t>From Jan. to April  twice a week Monday and Wednesday</a:t>
            </a:r>
          </a:p>
          <a:p>
            <a:r>
              <a:rPr lang="en-US" sz="1400" dirty="0"/>
              <a:t>From 9:00 am.  to 12:00 pm. </a:t>
            </a:r>
          </a:p>
          <a:p>
            <a:r>
              <a:rPr lang="en-US" sz="1400" dirty="0"/>
              <a:t>Attendance Average		</a:t>
            </a:r>
            <a:r>
              <a:rPr lang="en-US" sz="1400" b="1" dirty="0"/>
              <a:t>83%   </a:t>
            </a:r>
          </a:p>
          <a:p>
            <a:r>
              <a:rPr lang="en-US" sz="1400" dirty="0"/>
              <a:t>Total Participants  		</a:t>
            </a:r>
            <a:r>
              <a:rPr lang="en-US" sz="1400" b="1" dirty="0"/>
              <a:t>17</a:t>
            </a:r>
          </a:p>
          <a:p>
            <a:r>
              <a:rPr lang="en-US" sz="1400" dirty="0"/>
              <a:t>New Participants 	  	</a:t>
            </a:r>
            <a:r>
              <a:rPr lang="en-US" sz="1400" b="1" dirty="0"/>
              <a:t>4</a:t>
            </a:r>
          </a:p>
          <a:p>
            <a:r>
              <a:rPr lang="en-US" sz="1400" dirty="0">
                <a:solidFill>
                  <a:srgbClr val="C00000"/>
                </a:solidFill>
              </a:rPr>
              <a:t>COVID-19  did not let us finished our program No Graduation</a:t>
            </a:r>
          </a:p>
          <a:p>
            <a:endParaRPr lang="en-US" sz="1400" b="1" dirty="0"/>
          </a:p>
          <a:p>
            <a:r>
              <a:rPr lang="en-US" sz="1400" dirty="0"/>
              <a:t>	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5F9D9E8-142D-46EE-8D24-A084ECB99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3955" y="2665855"/>
            <a:ext cx="4639736" cy="3204401"/>
          </a:xfrm>
        </p:spPr>
        <p:txBody>
          <a:bodyPr>
            <a:noAutofit/>
          </a:bodyPr>
          <a:lstStyle/>
          <a:p>
            <a:r>
              <a:rPr lang="en-US" sz="1400" dirty="0"/>
              <a:t>Total Classes		 </a:t>
            </a:r>
            <a:r>
              <a:rPr lang="en-US" sz="1400" b="1" dirty="0"/>
              <a:t>29</a:t>
            </a:r>
          </a:p>
          <a:p>
            <a:r>
              <a:rPr lang="en-US" sz="1200" dirty="0"/>
              <a:t>From Aug. to Dec. twice a week Monday and Wednesday</a:t>
            </a:r>
          </a:p>
          <a:p>
            <a:r>
              <a:rPr lang="en-US" sz="1400" dirty="0"/>
              <a:t>From 9:00 am.  to 12:00 pm. </a:t>
            </a:r>
          </a:p>
          <a:p>
            <a:r>
              <a:rPr lang="en-US" sz="1400" dirty="0"/>
              <a:t>Attendance Average		</a:t>
            </a:r>
            <a:r>
              <a:rPr lang="en-US" sz="1400" b="1" dirty="0"/>
              <a:t>85%</a:t>
            </a:r>
          </a:p>
          <a:p>
            <a:r>
              <a:rPr lang="en-US" sz="1400" dirty="0"/>
              <a:t>Total Participants  		</a:t>
            </a:r>
            <a:r>
              <a:rPr lang="en-US" sz="1400" b="1" dirty="0"/>
              <a:t>15</a:t>
            </a:r>
          </a:p>
          <a:p>
            <a:r>
              <a:rPr lang="en-US" sz="1400" dirty="0"/>
              <a:t>New Participants 	  	</a:t>
            </a:r>
            <a:r>
              <a:rPr lang="en-US" sz="1400" b="1" dirty="0"/>
              <a:t>2</a:t>
            </a:r>
          </a:p>
          <a:p>
            <a:r>
              <a:rPr lang="en-US" sz="1400" dirty="0"/>
              <a:t>Graduated 		</a:t>
            </a:r>
            <a:r>
              <a:rPr lang="en-US" sz="1400" b="1" dirty="0"/>
              <a:t>14</a:t>
            </a:r>
          </a:p>
          <a:p>
            <a:r>
              <a:rPr lang="en-US" sz="1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16834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C70BE-6957-4F93-95BE-57E2C65EF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355" y="372328"/>
            <a:ext cx="10058400" cy="1450757"/>
          </a:xfrm>
        </p:spPr>
        <p:txBody>
          <a:bodyPr/>
          <a:lstStyle/>
          <a:p>
            <a:r>
              <a:rPr lang="en-US" b="1" i="1" dirty="0">
                <a:solidFill>
                  <a:srgbClr val="C00000"/>
                </a:solidFill>
              </a:rPr>
              <a:t>Special Thanks to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AD80D3-FEC6-4DAB-8EA7-23B5611142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endParaRPr lang="en-US" i="1" dirty="0">
              <a:solidFill>
                <a:srgbClr val="0070C0"/>
              </a:solidFill>
              <a:latin typeface="+mj-lt"/>
            </a:endParaRPr>
          </a:p>
          <a:p>
            <a:pPr algn="ctr"/>
            <a:r>
              <a:rPr lang="en-US" i="1" dirty="0">
                <a:solidFill>
                  <a:srgbClr val="0070C0"/>
                </a:solidFill>
                <a:latin typeface="+mj-lt"/>
              </a:rPr>
              <a:t>For believe in our projects,</a:t>
            </a:r>
          </a:p>
          <a:p>
            <a:pPr algn="ctr"/>
            <a:r>
              <a:rPr lang="en-US" i="1" dirty="0">
                <a:solidFill>
                  <a:srgbClr val="0070C0"/>
                </a:solidFill>
                <a:latin typeface="+mj-lt"/>
              </a:rPr>
              <a:t>For being supportive through out this challenge</a:t>
            </a:r>
          </a:p>
          <a:p>
            <a:pPr algn="ctr"/>
            <a:r>
              <a:rPr lang="en-US" i="1" dirty="0">
                <a:solidFill>
                  <a:srgbClr val="0070C0"/>
                </a:solidFill>
                <a:latin typeface="+mj-lt"/>
              </a:rPr>
              <a:t>For being our partne</a:t>
            </a:r>
            <a:r>
              <a:rPr lang="en-US" i="1" dirty="0">
                <a:solidFill>
                  <a:srgbClr val="0070C0"/>
                </a:solidFill>
              </a:rPr>
              <a:t>r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i="1" dirty="0">
                <a:solidFill>
                  <a:srgbClr val="0070C0"/>
                </a:solidFill>
                <a:latin typeface="+mj-lt"/>
              </a:rPr>
              <a:t>And </a:t>
            </a:r>
          </a:p>
          <a:p>
            <a:pPr algn="ctr"/>
            <a:r>
              <a:rPr lang="en-US" i="1" dirty="0">
                <a:solidFill>
                  <a:srgbClr val="0070C0"/>
                </a:solidFill>
                <a:latin typeface="+mj-lt"/>
              </a:rPr>
              <a:t>for continue with us!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3C4F8BC-BEF9-4EBC-8C61-56D92F91B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2" y="2533650"/>
            <a:ext cx="3301424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580750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WO.pptx" id="{769520F8-BFE5-4C8C-A7AA-375C025A91CE}" vid="{AEAFD717-D3C8-4034-8F7E-D5220B0CCEB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845633C5C49342B7B15540D90053DC" ma:contentTypeVersion="13" ma:contentTypeDescription="Create a new document." ma:contentTypeScope="" ma:versionID="4ce8d56e033eb311e7088a8286dee61b">
  <xsd:schema xmlns:xsd="http://www.w3.org/2001/XMLSchema" xmlns:xs="http://www.w3.org/2001/XMLSchema" xmlns:p="http://schemas.microsoft.com/office/2006/metadata/properties" xmlns:ns3="a504b708-d12d-40da-bd4f-27f0ffca4b96" xmlns:ns4="b1c26050-3489-48f2-95bf-dad0301cd8af" targetNamespace="http://schemas.microsoft.com/office/2006/metadata/properties" ma:root="true" ma:fieldsID="4eb4f972e9eda523375bc7b80ec59959" ns3:_="" ns4:_="">
    <xsd:import namespace="a504b708-d12d-40da-bd4f-27f0ffca4b96"/>
    <xsd:import namespace="b1c26050-3489-48f2-95bf-dad0301cd8a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04b708-d12d-40da-bd4f-27f0ffca4b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c26050-3489-48f2-95bf-dad0301cd8af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A73733E-2081-442D-823A-1A31F3FF23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04b708-d12d-40da-bd4f-27f0ffca4b96"/>
    <ds:schemaRef ds:uri="b1c26050-3489-48f2-95bf-dad0301cd8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0C40625-7D0D-4D29-8143-43F99781BB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482085-7983-4189-B9A8-C0BA8BB9A50A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341</Words>
  <Application>Microsoft Office PowerPoint</Application>
  <PresentationFormat>Widescreen</PresentationFormat>
  <Paragraphs>51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Bookman Old Style</vt:lpstr>
      <vt:lpstr>Calibri</vt:lpstr>
      <vt:lpstr>Franklin Gothic Book</vt:lpstr>
      <vt:lpstr>1_RetrospectVTI</vt:lpstr>
      <vt:lpstr>The Jewelry and Craft Project </vt:lpstr>
      <vt:lpstr>Women belong in all places where decisions are being made. … It shouldn't be that women are the exception..”</vt:lpstr>
      <vt:lpstr>Fall 2019 and Spring 2020 were Seasons full of work. Our participants have shown their skills in many ways.   </vt:lpstr>
      <vt:lpstr>Happiness and comfort have been successfully reached</vt:lpstr>
      <vt:lpstr>The participants are regularly attending to our classes through every season</vt:lpstr>
      <vt:lpstr>The leadership of the participants is crucial in the learning process. Veronica and Carolina have demonstrated outstanding leader skills of the Jewelry Program  2019-2020.</vt:lpstr>
      <vt:lpstr>ATTENDANCE REPORT</vt:lpstr>
      <vt:lpstr>Special Thanks 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2020-05-28T15:17:01Z</dcterms:created>
  <dcterms:modified xsi:type="dcterms:W3CDTF">2020-05-29T18:22:22Z</dcterms:modified>
</cp:coreProperties>
</file>